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4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9786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0697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91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9312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7245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7231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4081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9111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5551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72970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5612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878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IBM’s Watson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560751"/>
            <a:ext cx="8991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IBM’s Watson </a:t>
            </a:r>
            <a:r>
              <a:rPr lang="en-US" sz="2400" dirty="0"/>
              <a:t>represents an innovation in </a:t>
            </a:r>
            <a:r>
              <a:rPr lang="en-US" sz="2400" b="1" dirty="0"/>
              <a:t>Data Analysis </a:t>
            </a:r>
            <a:r>
              <a:rPr lang="en-US" sz="2400" b="1" dirty="0" smtClean="0"/>
              <a:t>Computing called Deep QA (Question Answering)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Their</a:t>
            </a:r>
            <a:r>
              <a:rPr lang="en-US" sz="2400" dirty="0"/>
              <a:t> </a:t>
            </a:r>
            <a:r>
              <a:rPr lang="en-US" sz="2400" dirty="0" smtClean="0"/>
              <a:t>project is a hybrid technology that incorporates information retrieval with artificial</a:t>
            </a:r>
            <a:r>
              <a:rPr lang="en-US" sz="2400" dirty="0"/>
              <a:t> </a:t>
            </a:r>
            <a:r>
              <a:rPr lang="en-US" sz="2400" dirty="0" smtClean="0"/>
              <a:t>Intelligence called </a:t>
            </a:r>
            <a:r>
              <a:rPr lang="en-US" sz="2400" b="1" dirty="0" smtClean="0"/>
              <a:t>Question-</a:t>
            </a:r>
            <a:r>
              <a:rPr lang="en-US" sz="2400" b="1" dirty="0"/>
              <a:t>-‐</a:t>
            </a:r>
            <a:r>
              <a:rPr lang="en-US" sz="2400" b="1" dirty="0" smtClean="0"/>
              <a:t>Answering </a:t>
            </a:r>
            <a:r>
              <a:rPr lang="en-US" sz="2400" dirty="0" smtClean="0"/>
              <a:t>or </a:t>
            </a:r>
            <a:r>
              <a:rPr lang="en-US" sz="2400" b="1" dirty="0" smtClean="0"/>
              <a:t>QA technology</a:t>
            </a:r>
            <a:r>
              <a:rPr lang="en-US" sz="2400" dirty="0"/>
              <a:t>.</a:t>
            </a:r>
          </a:p>
          <a:p>
            <a:pPr lvl="1"/>
            <a:r>
              <a:rPr lang="en-US" sz="2400" dirty="0" smtClean="0"/>
              <a:t>•QA is a form of information retrieval where by the aim is to respond to natural language</a:t>
            </a:r>
            <a:r>
              <a:rPr lang="en-US" sz="2400" dirty="0"/>
              <a:t> </a:t>
            </a:r>
            <a:r>
              <a:rPr lang="en-US" sz="2400" dirty="0" smtClean="0"/>
              <a:t>(NL) questions about some topic by providing natural language answers rather than a</a:t>
            </a:r>
            <a:r>
              <a:rPr lang="en-US" sz="2400" dirty="0"/>
              <a:t> </a:t>
            </a:r>
            <a:r>
              <a:rPr lang="en-US" sz="2400" dirty="0"/>
              <a:t>l</a:t>
            </a:r>
            <a:r>
              <a:rPr lang="en-US" sz="2400" dirty="0" smtClean="0"/>
              <a:t>ist of relevant documents (keyword searching) or isolated data (databases</a:t>
            </a:r>
            <a:r>
              <a:rPr lang="en-US" sz="2400" dirty="0"/>
              <a:t>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dirty="0"/>
              <a:t>means Watson can parse natural language better than anything out there.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the system we use today, the user formulates a question,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pulls </a:t>
            </a:r>
            <a:r>
              <a:rPr lang="en-US" sz="2400" dirty="0"/>
              <a:t>out 2-3 keywords,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sends </a:t>
            </a:r>
            <a:r>
              <a:rPr lang="en-US" sz="2400" dirty="0"/>
              <a:t>them to a search engine which gets documents with the keywords present within and sends them back to the user,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who </a:t>
            </a:r>
            <a:r>
              <a:rPr lang="en-US" sz="2400" dirty="0"/>
              <a:t>reads the documents and analyzes the results.  </a:t>
            </a:r>
            <a:endParaRPr lang="en-US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621562" y="37531"/>
            <a:ext cx="1511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Deep QA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511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087" y="914400"/>
            <a:ext cx="8991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All </a:t>
            </a:r>
            <a:r>
              <a:rPr lang="en-US" sz="2400" dirty="0"/>
              <a:t>of the real "work" is done by the user.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But </a:t>
            </a:r>
            <a:r>
              <a:rPr lang="en-US" sz="2400" dirty="0"/>
              <a:t>a better system is one in which the user asks a natural language question,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"expert" understands the question,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produces </a:t>
            </a:r>
            <a:r>
              <a:rPr lang="en-US" sz="2400" dirty="0"/>
              <a:t>answer and evidence,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analyzes </a:t>
            </a:r>
            <a:r>
              <a:rPr lang="en-US" sz="2400" dirty="0"/>
              <a:t>the results, 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produces </a:t>
            </a:r>
            <a:r>
              <a:rPr lang="en-US" sz="2400" dirty="0"/>
              <a:t>a statement about how confidant it is in the answer,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and </a:t>
            </a:r>
            <a:r>
              <a:rPr lang="en-US" sz="2400" dirty="0"/>
              <a:t>returns its findings to the user.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"expert" role used to be filled by librarians.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Watson </a:t>
            </a:r>
            <a:r>
              <a:rPr lang="en-US" sz="2400" dirty="0"/>
              <a:t>is capable of doing this in less time and with a much larger set of resources than any human librarian could.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21562" y="37531"/>
            <a:ext cx="1511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Deep QA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32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Given </a:t>
            </a:r>
            <a:r>
              <a:rPr lang="en-US" sz="2400" dirty="0"/>
              <a:t>a natural language question and resources, it should return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precise </a:t>
            </a:r>
            <a:r>
              <a:rPr lang="en-US" sz="2400" dirty="0"/>
              <a:t>answers,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accurate </a:t>
            </a:r>
            <a:r>
              <a:rPr lang="en-US" sz="2400" dirty="0"/>
              <a:t>confidence,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justifications</a:t>
            </a:r>
            <a:r>
              <a:rPr lang="en-US" sz="2400" dirty="0"/>
              <a:t>,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and </a:t>
            </a:r>
            <a:r>
              <a:rPr lang="en-US" sz="2400" dirty="0"/>
              <a:t>a fast response.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Before Watson, the best a program could do would either be the first two of </a:t>
            </a:r>
            <a:r>
              <a:rPr lang="en-US" sz="2400" dirty="0" smtClean="0"/>
              <a:t>these, </a:t>
            </a:r>
            <a:r>
              <a:rPr lang="en-US" sz="2400" dirty="0"/>
              <a:t>or the last, but rarely all four.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Watson </a:t>
            </a:r>
            <a:r>
              <a:rPr lang="en-US" sz="2400" dirty="0"/>
              <a:t>can do all four, and this is </a:t>
            </a:r>
            <a:r>
              <a:rPr lang="en-US" sz="2400" dirty="0" smtClean="0"/>
              <a:t>how:  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6858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Deep QA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426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073" y="838200"/>
            <a:ext cx="8305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As soon as the prompt is chosen and clue revealed, Watson receives the text clue.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While Alex is reading the clue aloud (approximately 3 seconds) Watson parses the clue,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looking for type of answer,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things to search for,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and relationships to former clues, especially in that category.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It searches through its reference materials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retrieves </a:t>
            </a:r>
            <a:r>
              <a:rPr lang="en-US" dirty="0"/>
              <a:t>candidate answers,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analyzes those answers,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synthesizes a final list of answers that are the same type hinted at in the question,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calculates the </a:t>
            </a:r>
            <a:r>
              <a:rPr lang="en-US" b="1" dirty="0"/>
              <a:t>confidence </a:t>
            </a:r>
            <a:r>
              <a:rPr lang="en-US" dirty="0"/>
              <a:t>in the answer based on </a:t>
            </a:r>
            <a:r>
              <a:rPr lang="en-US" b="1" dirty="0"/>
              <a:t>keyword matching</a:t>
            </a:r>
            <a:r>
              <a:rPr lang="en-US" dirty="0"/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/>
              <a:t>temporal reasoning </a:t>
            </a:r>
            <a:r>
              <a:rPr lang="en-US" dirty="0"/>
              <a:t>(If the king of Spain lived for so many years and died on such a date, he was born on such a date),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/>
              <a:t>statistical paraphrasing </a:t>
            </a:r>
            <a:r>
              <a:rPr lang="en-US" dirty="0"/>
              <a:t>(fluid and liquid are technically different, but are commonly interchangeable terms),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and </a:t>
            </a:r>
            <a:r>
              <a:rPr lang="en-US" b="1" dirty="0"/>
              <a:t>geospatial reasoning </a:t>
            </a:r>
            <a:r>
              <a:rPr lang="en-US" dirty="0"/>
              <a:t>(Bordeaux is in France),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and possibly </a:t>
            </a:r>
            <a:r>
              <a:rPr lang="en-US" dirty="0"/>
              <a:t>repeats this process if it broke the question into smaller pieces, </a:t>
            </a:r>
            <a:r>
              <a:rPr lang="en-US" b="1" dirty="0"/>
              <a:t>decides on the most statistically probable answer</a:t>
            </a:r>
            <a:r>
              <a:rPr lang="en-US" dirty="0"/>
              <a:t>,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and </a:t>
            </a:r>
            <a:r>
              <a:rPr lang="en-US" dirty="0"/>
              <a:t>buzzes in as the buzzer is turned on, moments after Alex finishes speaking.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2286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Does Watson Do It?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803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3499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How does Watson accomplish this feat in just three seconds?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For </a:t>
            </a:r>
            <a:r>
              <a:rPr lang="en-US" sz="2400" dirty="0"/>
              <a:t>a single processor, this task might take anywhere between 20 minutes and 3 hours,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IBM </a:t>
            </a:r>
            <a:r>
              <a:rPr lang="en-US" sz="2400" dirty="0"/>
              <a:t>again has found a solution.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Using </a:t>
            </a:r>
            <a:r>
              <a:rPr lang="en-US" sz="2400" dirty="0"/>
              <a:t>a method called </a:t>
            </a:r>
            <a:r>
              <a:rPr lang="en-US" sz="2400" b="1" dirty="0"/>
              <a:t>asynchronous </a:t>
            </a:r>
            <a:r>
              <a:rPr lang="en-US" sz="2400" b="1" dirty="0" smtClean="0"/>
              <a:t>scale-out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hese </a:t>
            </a:r>
            <a:r>
              <a:rPr lang="en-US" sz="2400" dirty="0"/>
              <a:t>jobs are doled out to an entire computing cluster comprised of 90 power 750 series servers with 2880 POWER7 processor cores, and </a:t>
            </a:r>
            <a:r>
              <a:rPr lang="en-US" sz="2400" b="1" dirty="0"/>
              <a:t>15 terabytes of RAM </a:t>
            </a:r>
            <a:endParaRPr lang="en-US" sz="24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can </a:t>
            </a:r>
            <a:r>
              <a:rPr lang="en-US" sz="2400" dirty="0"/>
              <a:t>operate at 80 </a:t>
            </a:r>
            <a:r>
              <a:rPr lang="en-US" sz="2400" dirty="0" err="1"/>
              <a:t>teraFLOPs</a:t>
            </a:r>
            <a:r>
              <a:rPr lang="en-US" sz="2400" dirty="0"/>
              <a:t>.  </a:t>
            </a:r>
            <a:r>
              <a:rPr lang="en-US" sz="2400" dirty="0" smtClean="0"/>
              <a:t>(</a:t>
            </a:r>
            <a:r>
              <a:rPr lang="en-US" sz="2400" b="1" dirty="0"/>
              <a:t>fl</a:t>
            </a:r>
            <a:r>
              <a:rPr lang="en-US" sz="2400" dirty="0"/>
              <a:t>oating-point </a:t>
            </a:r>
            <a:r>
              <a:rPr lang="en-US" sz="2400" b="1" dirty="0"/>
              <a:t>o</a:t>
            </a:r>
            <a:r>
              <a:rPr lang="en-US" sz="2400" dirty="0"/>
              <a:t>perations </a:t>
            </a:r>
            <a:r>
              <a:rPr lang="en-US" sz="2400" b="1" dirty="0"/>
              <a:t>p</a:t>
            </a:r>
            <a:r>
              <a:rPr lang="en-US" sz="2400" dirty="0"/>
              <a:t>er </a:t>
            </a:r>
            <a:r>
              <a:rPr lang="en-US" sz="2400" b="1" dirty="0" smtClean="0"/>
              <a:t>s</a:t>
            </a:r>
            <a:r>
              <a:rPr lang="en-US" sz="2400" dirty="0" smtClean="0"/>
              <a:t>econd)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Using </a:t>
            </a:r>
            <a:r>
              <a:rPr lang="en-US" sz="2400" dirty="0"/>
              <a:t>this computing cluster, the same process takes less than 3 seconds and is done in plenty of time for Watson to activate his buzzer.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Between </a:t>
            </a:r>
            <a:r>
              <a:rPr lang="en-US" sz="2400" dirty="0"/>
              <a:t>the software and hardware of Watson, it's easy to see how advanced this technology has become.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47800" y="3810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How </a:t>
            </a:r>
            <a:r>
              <a:rPr lang="en-US" sz="2800" b="1" dirty="0" smtClean="0"/>
              <a:t>Does </a:t>
            </a:r>
            <a:r>
              <a:rPr lang="en-US" sz="2800" b="1" dirty="0"/>
              <a:t>Watson </a:t>
            </a:r>
            <a:r>
              <a:rPr lang="en-US" sz="2800" b="1" dirty="0" smtClean="0"/>
              <a:t>Do it So Fast?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892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Use Watson?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 smtClean="0"/>
              <a:t>What do we do with this new technology?  </a:t>
            </a:r>
          </a:p>
          <a:p>
            <a:r>
              <a:rPr lang="en-US" dirty="0" smtClean="0"/>
              <a:t>It's nice that we have a computer that can understand natural language questions, </a:t>
            </a:r>
          </a:p>
          <a:p>
            <a:r>
              <a:rPr lang="en-US" dirty="0"/>
              <a:t>B</a:t>
            </a:r>
            <a:r>
              <a:rPr lang="en-US" dirty="0" smtClean="0"/>
              <a:t>ut how do we use it?  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103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673" y="461665"/>
            <a:ext cx="8686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One </a:t>
            </a:r>
            <a:r>
              <a:rPr lang="en-US" sz="2000" dirty="0"/>
              <a:t>such use of Watson is in the health care system.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Medicine </a:t>
            </a:r>
            <a:r>
              <a:rPr lang="en-US" sz="2000" dirty="0"/>
              <a:t>is the ultimate information-based profession.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Med </a:t>
            </a:r>
            <a:r>
              <a:rPr lang="en-US" sz="2000" dirty="0"/>
              <a:t>students are required to memorize thousands of facts and terms.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Especially </a:t>
            </a:r>
            <a:r>
              <a:rPr lang="en-US" sz="2000" dirty="0"/>
              <a:t>in the field of differential diagnosis, the ability to quickly access any of those thousands of facts can make or break a case.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IBM </a:t>
            </a:r>
            <a:r>
              <a:rPr lang="en-US" sz="2000" dirty="0"/>
              <a:t>is currently working on a program to assist doctors in the differential diagnosis process.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Not </a:t>
            </a:r>
            <a:r>
              <a:rPr lang="en-US" sz="2000" dirty="0"/>
              <a:t>only does it take input of symptoms from the doctor, </a:t>
            </a:r>
            <a:endParaRPr lang="en-US" sz="20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it </a:t>
            </a:r>
            <a:r>
              <a:rPr lang="en-US" sz="2000" dirty="0"/>
              <a:t>looks through the patient's file for important details </a:t>
            </a:r>
            <a:r>
              <a:rPr lang="en-US" sz="2000" dirty="0" smtClean="0"/>
              <a:t>like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age, </a:t>
            </a:r>
            <a:endParaRPr lang="en-US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trips </a:t>
            </a:r>
            <a:r>
              <a:rPr lang="en-US" sz="2000" dirty="0"/>
              <a:t>out of the country, </a:t>
            </a:r>
            <a:endParaRPr lang="en-US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family </a:t>
            </a:r>
            <a:r>
              <a:rPr lang="en-US" sz="2000" dirty="0"/>
              <a:t>history, </a:t>
            </a:r>
            <a:endParaRPr lang="en-US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or </a:t>
            </a:r>
            <a:r>
              <a:rPr lang="en-US" sz="2000" dirty="0"/>
              <a:t>critical things like pregnancy, </a:t>
            </a:r>
            <a:endParaRPr lang="en-US" sz="20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and </a:t>
            </a:r>
            <a:r>
              <a:rPr lang="en-US" sz="2000" dirty="0"/>
              <a:t>prompts further questions to ask the patient.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Then it </a:t>
            </a:r>
            <a:r>
              <a:rPr lang="en-US" sz="2000" dirty="0"/>
              <a:t>can suggest a list of possible diagnoses with their relative confidences and justifications.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This </a:t>
            </a:r>
            <a:r>
              <a:rPr lang="en-US" sz="2000" dirty="0"/>
              <a:t>is especially important in differential diagnosis because Watson would not return one answer, but a group with varying statistical probability. 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After </a:t>
            </a:r>
            <a:r>
              <a:rPr lang="en-US" sz="2000" dirty="0"/>
              <a:t>all, the most statistically likely disease is not necessarily the one the patient has.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Watson in HealthCare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598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This is from IBM: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Watson </a:t>
            </a:r>
            <a:r>
              <a:rPr lang="en-US" sz="2400" dirty="0"/>
              <a:t>can be used in higher education.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Higher </a:t>
            </a:r>
            <a:r>
              <a:rPr lang="en-US" sz="2400" dirty="0"/>
              <a:t>education </a:t>
            </a:r>
            <a:r>
              <a:rPr lang="en-US" sz="2400" dirty="0" smtClean="0"/>
              <a:t>is </a:t>
            </a:r>
            <a:r>
              <a:rPr lang="en-US" sz="2400" dirty="0"/>
              <a:t>essential for a flourishing economy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People </a:t>
            </a:r>
            <a:r>
              <a:rPr lang="en-US" sz="2400" dirty="0"/>
              <a:t>with less schooling put a drag on the workforce.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H</a:t>
            </a:r>
            <a:r>
              <a:rPr lang="en-US" sz="2400" dirty="0" smtClean="0"/>
              <a:t>igher </a:t>
            </a:r>
            <a:r>
              <a:rPr lang="en-US" sz="2400" dirty="0"/>
              <a:t>education </a:t>
            </a:r>
            <a:r>
              <a:rPr lang="en-US" sz="2400" dirty="0" smtClean="0"/>
              <a:t>produces people who are capable </a:t>
            </a:r>
            <a:r>
              <a:rPr lang="en-US" sz="2400" dirty="0"/>
              <a:t>of being the "expert"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Thorough </a:t>
            </a:r>
            <a:r>
              <a:rPr lang="en-US" sz="2400" dirty="0"/>
              <a:t>education takes years to create a talent base like that utilized by companies </a:t>
            </a:r>
            <a:r>
              <a:rPr lang="en-US" sz="2400" dirty="0" smtClean="0"/>
              <a:t>similar to </a:t>
            </a:r>
            <a:r>
              <a:rPr lang="en-US" sz="2400" dirty="0"/>
              <a:t>IBM,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 single </a:t>
            </a:r>
            <a:r>
              <a:rPr lang="en-US" sz="2400" dirty="0"/>
              <a:t>person with a high school diploma working a system like Watson could do the work of a college intern.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By </a:t>
            </a:r>
            <a:r>
              <a:rPr lang="en-US" sz="2400" dirty="0"/>
              <a:t>using Watson, one could expand the effective talent base, improving the </a:t>
            </a:r>
            <a:r>
              <a:rPr lang="en-US" sz="2400" dirty="0" smtClean="0"/>
              <a:t>economy</a:t>
            </a:r>
            <a:r>
              <a:rPr lang="en-US" sz="2400" dirty="0"/>
              <a:t> </a:t>
            </a:r>
            <a:r>
              <a:rPr lang="en-US" sz="2400" dirty="0" smtClean="0"/>
              <a:t>and thus </a:t>
            </a:r>
            <a:r>
              <a:rPr lang="en-US" sz="2400" smtClean="0"/>
              <a:t>the government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With </a:t>
            </a:r>
            <a:r>
              <a:rPr lang="en-US" sz="2400" dirty="0"/>
              <a:t>a stronger and well-funded government there would be more support for utilities, healthcare, and public education, starting the cycle again.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Do you agree with this assessment by IBM?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96334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Watson in Higher Education?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6856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1009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IBM’s Watson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Can We Use Watson?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IBM’s IBM</dc:title>
  <dc:creator>peggy</dc:creator>
  <cp:lastModifiedBy>Owner</cp:lastModifiedBy>
  <cp:revision>13</cp:revision>
  <dcterms:created xsi:type="dcterms:W3CDTF">2012-09-19T00:56:19Z</dcterms:created>
  <dcterms:modified xsi:type="dcterms:W3CDTF">2014-11-13T00:49:51Z</dcterms:modified>
</cp:coreProperties>
</file>